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sldIdLst>
    <p:sldId id="256" r:id="rId2"/>
    <p:sldId id="258" r:id="rId3"/>
    <p:sldId id="257"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snapToObjects="1">
      <p:cViewPr varScale="1">
        <p:scale>
          <a:sx n="103" d="100"/>
          <a:sy n="103" d="100"/>
        </p:scale>
        <p:origin x="8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EFEFA-72FD-4D70-B62D-BE83A7EB348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A7A0D0A-B9D5-4C1C-A250-E3B36E0D55B7}">
      <dgm:prSet/>
      <dgm:spPr/>
      <dgm:t>
        <a:bodyPr/>
        <a:lstStyle/>
        <a:p>
          <a:pPr>
            <a:lnSpc>
              <a:spcPct val="100000"/>
            </a:lnSpc>
            <a:defRPr cap="all"/>
          </a:pPr>
          <a:r>
            <a:rPr lang="en-US" dirty="0"/>
            <a:t>Introduction</a:t>
          </a:r>
        </a:p>
      </dgm:t>
    </dgm:pt>
    <dgm:pt modelId="{C3AA1352-0C34-4589-8109-1206F90ED45C}" type="parTrans" cxnId="{2B916D62-CFE1-4591-93E3-EE8A89AFEC76}">
      <dgm:prSet/>
      <dgm:spPr/>
      <dgm:t>
        <a:bodyPr/>
        <a:lstStyle/>
        <a:p>
          <a:endParaRPr lang="en-US"/>
        </a:p>
      </dgm:t>
    </dgm:pt>
    <dgm:pt modelId="{99E4C8AA-3FE7-4653-85CB-38FEBE03BEAC}" type="sibTrans" cxnId="{2B916D62-CFE1-4591-93E3-EE8A89AFEC76}">
      <dgm:prSet/>
      <dgm:spPr/>
      <dgm:t>
        <a:bodyPr/>
        <a:lstStyle/>
        <a:p>
          <a:endParaRPr lang="en-US"/>
        </a:p>
      </dgm:t>
    </dgm:pt>
    <dgm:pt modelId="{7012EE12-9368-4BBE-9DF1-80C1C154D14B}">
      <dgm:prSet/>
      <dgm:spPr/>
      <dgm:t>
        <a:bodyPr/>
        <a:lstStyle/>
        <a:p>
          <a:pPr>
            <a:lnSpc>
              <a:spcPct val="100000"/>
            </a:lnSpc>
            <a:defRPr cap="all"/>
          </a:pPr>
          <a:r>
            <a:rPr lang="en-US"/>
            <a:t>Data Acquisition</a:t>
          </a:r>
        </a:p>
      </dgm:t>
    </dgm:pt>
    <dgm:pt modelId="{D491170D-639B-48A0-803A-BDE00BFFE133}" type="parTrans" cxnId="{32D9C92E-3C71-4710-B2E6-AA7BA804882E}">
      <dgm:prSet/>
      <dgm:spPr/>
      <dgm:t>
        <a:bodyPr/>
        <a:lstStyle/>
        <a:p>
          <a:endParaRPr lang="en-US"/>
        </a:p>
      </dgm:t>
    </dgm:pt>
    <dgm:pt modelId="{A1A52A60-91ED-463F-AD44-33D7677D1433}" type="sibTrans" cxnId="{32D9C92E-3C71-4710-B2E6-AA7BA804882E}">
      <dgm:prSet/>
      <dgm:spPr/>
      <dgm:t>
        <a:bodyPr/>
        <a:lstStyle/>
        <a:p>
          <a:endParaRPr lang="en-US"/>
        </a:p>
      </dgm:t>
    </dgm:pt>
    <dgm:pt modelId="{A9250775-201C-4549-9E59-0AC6FBD98E3D}">
      <dgm:prSet/>
      <dgm:spPr/>
      <dgm:t>
        <a:bodyPr/>
        <a:lstStyle/>
        <a:p>
          <a:pPr>
            <a:lnSpc>
              <a:spcPct val="100000"/>
            </a:lnSpc>
            <a:defRPr cap="all"/>
          </a:pPr>
          <a:r>
            <a:rPr lang="en-US" dirty="0"/>
            <a:t>K-Means Clustering</a:t>
          </a:r>
        </a:p>
      </dgm:t>
    </dgm:pt>
    <dgm:pt modelId="{92D09DAC-BD5F-4E32-945B-3D96CDF98A8E}" type="parTrans" cxnId="{971733B8-A9D2-40E9-9F93-AF2FC3884BAB}">
      <dgm:prSet/>
      <dgm:spPr/>
      <dgm:t>
        <a:bodyPr/>
        <a:lstStyle/>
        <a:p>
          <a:endParaRPr lang="en-US"/>
        </a:p>
      </dgm:t>
    </dgm:pt>
    <dgm:pt modelId="{CAB343AC-294D-4D8D-8565-05E2900C5091}" type="sibTrans" cxnId="{971733B8-A9D2-40E9-9F93-AF2FC3884BAB}">
      <dgm:prSet/>
      <dgm:spPr/>
      <dgm:t>
        <a:bodyPr/>
        <a:lstStyle/>
        <a:p>
          <a:endParaRPr lang="en-US"/>
        </a:p>
      </dgm:t>
    </dgm:pt>
    <dgm:pt modelId="{CC4D8FEC-4960-49CA-B986-A3E4E4690762}">
      <dgm:prSet/>
      <dgm:spPr/>
      <dgm:t>
        <a:bodyPr/>
        <a:lstStyle/>
        <a:p>
          <a:pPr>
            <a:lnSpc>
              <a:spcPct val="100000"/>
            </a:lnSpc>
            <a:defRPr cap="all"/>
          </a:pPr>
          <a:r>
            <a:rPr lang="en-US" dirty="0"/>
            <a:t>RESULTS</a:t>
          </a:r>
        </a:p>
      </dgm:t>
    </dgm:pt>
    <dgm:pt modelId="{5B3F81D5-991D-4027-AB1E-96C84FAE04F2}" type="parTrans" cxnId="{354C9307-DD8B-4285-B11F-0AEE50FA249C}">
      <dgm:prSet/>
      <dgm:spPr/>
      <dgm:t>
        <a:bodyPr/>
        <a:lstStyle/>
        <a:p>
          <a:endParaRPr lang="en-US"/>
        </a:p>
      </dgm:t>
    </dgm:pt>
    <dgm:pt modelId="{19B1D581-EBAE-45EB-B680-C89F5227F70F}" type="sibTrans" cxnId="{354C9307-DD8B-4285-B11F-0AEE50FA249C}">
      <dgm:prSet/>
      <dgm:spPr/>
      <dgm:t>
        <a:bodyPr/>
        <a:lstStyle/>
        <a:p>
          <a:endParaRPr lang="en-US"/>
        </a:p>
      </dgm:t>
    </dgm:pt>
    <dgm:pt modelId="{C62A6413-6B2D-4805-88C9-A17B18EFFB1C}">
      <dgm:prSet/>
      <dgm:spPr/>
      <dgm:t>
        <a:bodyPr/>
        <a:lstStyle/>
        <a:p>
          <a:pPr>
            <a:lnSpc>
              <a:spcPct val="100000"/>
            </a:lnSpc>
            <a:defRPr cap="all"/>
          </a:pPr>
          <a:r>
            <a:rPr lang="en-US" dirty="0"/>
            <a:t>Conclusion</a:t>
          </a:r>
        </a:p>
      </dgm:t>
    </dgm:pt>
    <dgm:pt modelId="{0049EBA5-F2DE-4C7D-86DE-06BA7FC51EE7}" type="parTrans" cxnId="{FAD53CAE-52D9-42DC-AAE4-86E921B7075B}">
      <dgm:prSet/>
      <dgm:spPr/>
      <dgm:t>
        <a:bodyPr/>
        <a:lstStyle/>
        <a:p>
          <a:endParaRPr lang="en-US"/>
        </a:p>
      </dgm:t>
    </dgm:pt>
    <dgm:pt modelId="{4A1194B4-92CE-4F99-AD6F-EBCF5007C269}" type="sibTrans" cxnId="{FAD53CAE-52D9-42DC-AAE4-86E921B7075B}">
      <dgm:prSet/>
      <dgm:spPr/>
      <dgm:t>
        <a:bodyPr/>
        <a:lstStyle/>
        <a:p>
          <a:endParaRPr lang="en-US"/>
        </a:p>
      </dgm:t>
    </dgm:pt>
    <dgm:pt modelId="{41DDB20A-2930-4F3D-805E-348E5401FA52}" type="pres">
      <dgm:prSet presAssocID="{B35EFEFA-72FD-4D70-B62D-BE83A7EB348D}" presName="root" presStyleCnt="0">
        <dgm:presLayoutVars>
          <dgm:dir/>
          <dgm:resizeHandles val="exact"/>
        </dgm:presLayoutVars>
      </dgm:prSet>
      <dgm:spPr/>
    </dgm:pt>
    <dgm:pt modelId="{C9A63B83-8245-4720-83AE-ED6BAF6F99AD}" type="pres">
      <dgm:prSet presAssocID="{2A7A0D0A-B9D5-4C1C-A250-E3B36E0D55B7}" presName="compNode" presStyleCnt="0"/>
      <dgm:spPr/>
    </dgm:pt>
    <dgm:pt modelId="{6126140E-7DDC-47D1-9D8C-657C9A4FC634}" type="pres">
      <dgm:prSet presAssocID="{2A7A0D0A-B9D5-4C1C-A250-E3B36E0D55B7}" presName="iconBgRect" presStyleLbl="bgShp" presStyleIdx="0" presStyleCnt="5"/>
      <dgm:spPr/>
    </dgm:pt>
    <dgm:pt modelId="{B7D3D410-4EDD-4ECD-9C60-8583F1AB7595}" type="pres">
      <dgm:prSet presAssocID="{2A7A0D0A-B9D5-4C1C-A250-E3B36E0D55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51A4E53F-059F-4F80-8C8E-428983AE6388}" type="pres">
      <dgm:prSet presAssocID="{2A7A0D0A-B9D5-4C1C-A250-E3B36E0D55B7}" presName="spaceRect" presStyleCnt="0"/>
      <dgm:spPr/>
    </dgm:pt>
    <dgm:pt modelId="{EB976597-758D-4BAE-9C8D-8F8D14663BB3}" type="pres">
      <dgm:prSet presAssocID="{2A7A0D0A-B9D5-4C1C-A250-E3B36E0D55B7}" presName="textRect" presStyleLbl="revTx" presStyleIdx="0" presStyleCnt="5">
        <dgm:presLayoutVars>
          <dgm:chMax val="1"/>
          <dgm:chPref val="1"/>
        </dgm:presLayoutVars>
      </dgm:prSet>
      <dgm:spPr/>
    </dgm:pt>
    <dgm:pt modelId="{F10F23DD-D933-4980-A936-CC4C982A90C3}" type="pres">
      <dgm:prSet presAssocID="{99E4C8AA-3FE7-4653-85CB-38FEBE03BEAC}" presName="sibTrans" presStyleCnt="0"/>
      <dgm:spPr/>
    </dgm:pt>
    <dgm:pt modelId="{597652AB-65A3-405E-A791-7B89CD6D186F}" type="pres">
      <dgm:prSet presAssocID="{7012EE12-9368-4BBE-9DF1-80C1C154D14B}" presName="compNode" presStyleCnt="0"/>
      <dgm:spPr/>
    </dgm:pt>
    <dgm:pt modelId="{0FD72620-D696-46D6-8AFF-520FC1FA7A11}" type="pres">
      <dgm:prSet presAssocID="{7012EE12-9368-4BBE-9DF1-80C1C154D14B}" presName="iconBgRect" presStyleLbl="bgShp" presStyleIdx="1" presStyleCnt="5"/>
      <dgm:spPr/>
    </dgm:pt>
    <dgm:pt modelId="{00D377D6-32C7-4FE2-96A1-68C0A77E66E4}" type="pres">
      <dgm:prSet presAssocID="{7012EE12-9368-4BBE-9DF1-80C1C154D14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Outline"/>
        </a:ext>
      </dgm:extLst>
    </dgm:pt>
    <dgm:pt modelId="{523BB618-5ED5-4674-B6B0-576F2AE6C3DF}" type="pres">
      <dgm:prSet presAssocID="{7012EE12-9368-4BBE-9DF1-80C1C154D14B}" presName="spaceRect" presStyleCnt="0"/>
      <dgm:spPr/>
    </dgm:pt>
    <dgm:pt modelId="{BDAEBFFD-A66B-4F27-AAD2-27232AAA125C}" type="pres">
      <dgm:prSet presAssocID="{7012EE12-9368-4BBE-9DF1-80C1C154D14B}" presName="textRect" presStyleLbl="revTx" presStyleIdx="1" presStyleCnt="5">
        <dgm:presLayoutVars>
          <dgm:chMax val="1"/>
          <dgm:chPref val="1"/>
        </dgm:presLayoutVars>
      </dgm:prSet>
      <dgm:spPr/>
    </dgm:pt>
    <dgm:pt modelId="{71C74E03-2235-4D36-86F5-8E40A852552B}" type="pres">
      <dgm:prSet presAssocID="{A1A52A60-91ED-463F-AD44-33D7677D1433}" presName="sibTrans" presStyleCnt="0"/>
      <dgm:spPr/>
    </dgm:pt>
    <dgm:pt modelId="{F6250333-4A7D-46F6-8903-EB970285D365}" type="pres">
      <dgm:prSet presAssocID="{A9250775-201C-4549-9E59-0AC6FBD98E3D}" presName="compNode" presStyleCnt="0"/>
      <dgm:spPr/>
    </dgm:pt>
    <dgm:pt modelId="{5744F247-8A09-47F1-99DD-990061797B8A}" type="pres">
      <dgm:prSet presAssocID="{A9250775-201C-4549-9E59-0AC6FBD98E3D}" presName="iconBgRect" presStyleLbl="bgShp" presStyleIdx="2" presStyleCnt="5"/>
      <dgm:spPr/>
    </dgm:pt>
    <dgm:pt modelId="{0BDAEC24-AC64-4C25-8173-2221BC6EB40E}" type="pres">
      <dgm:prSet presAssocID="{A9250775-201C-4549-9E59-0AC6FBD98E3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93A9E473-FA7F-45CD-B733-16B76B2E4B01}" type="pres">
      <dgm:prSet presAssocID="{A9250775-201C-4549-9E59-0AC6FBD98E3D}" presName="spaceRect" presStyleCnt="0"/>
      <dgm:spPr/>
    </dgm:pt>
    <dgm:pt modelId="{4B63664D-7093-4511-9EF6-CC3578806781}" type="pres">
      <dgm:prSet presAssocID="{A9250775-201C-4549-9E59-0AC6FBD98E3D}" presName="textRect" presStyleLbl="revTx" presStyleIdx="2" presStyleCnt="5">
        <dgm:presLayoutVars>
          <dgm:chMax val="1"/>
          <dgm:chPref val="1"/>
        </dgm:presLayoutVars>
      </dgm:prSet>
      <dgm:spPr/>
    </dgm:pt>
    <dgm:pt modelId="{C6FFF603-7DAF-46BC-8A69-1AF5A8A11F48}" type="pres">
      <dgm:prSet presAssocID="{CAB343AC-294D-4D8D-8565-05E2900C5091}" presName="sibTrans" presStyleCnt="0"/>
      <dgm:spPr/>
    </dgm:pt>
    <dgm:pt modelId="{1908D412-488F-4E1C-AB16-E4A14BE94F13}" type="pres">
      <dgm:prSet presAssocID="{CC4D8FEC-4960-49CA-B986-A3E4E4690762}" presName="compNode" presStyleCnt="0"/>
      <dgm:spPr/>
    </dgm:pt>
    <dgm:pt modelId="{F3D22AC3-5E4C-4841-9B36-4167FBA179D0}" type="pres">
      <dgm:prSet presAssocID="{CC4D8FEC-4960-49CA-B986-A3E4E4690762}" presName="iconBgRect" presStyleLbl="bgShp" presStyleIdx="3" presStyleCnt="5"/>
      <dgm:spPr/>
    </dgm:pt>
    <dgm:pt modelId="{C4818C94-8281-4BFB-A34A-D8FA41CEE732}" type="pres">
      <dgm:prSet presAssocID="{CC4D8FEC-4960-49CA-B986-A3E4E469076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dit"/>
        </a:ext>
      </dgm:extLst>
    </dgm:pt>
    <dgm:pt modelId="{77429F13-B9EF-439C-8518-894EB48E4F93}" type="pres">
      <dgm:prSet presAssocID="{CC4D8FEC-4960-49CA-B986-A3E4E4690762}" presName="spaceRect" presStyleCnt="0"/>
      <dgm:spPr/>
    </dgm:pt>
    <dgm:pt modelId="{C225D119-44D1-48E7-B934-0731A5B102A5}" type="pres">
      <dgm:prSet presAssocID="{CC4D8FEC-4960-49CA-B986-A3E4E4690762}" presName="textRect" presStyleLbl="revTx" presStyleIdx="3" presStyleCnt="5">
        <dgm:presLayoutVars>
          <dgm:chMax val="1"/>
          <dgm:chPref val="1"/>
        </dgm:presLayoutVars>
      </dgm:prSet>
      <dgm:spPr/>
    </dgm:pt>
    <dgm:pt modelId="{BA610163-CA2A-4C26-ACAA-B44935B3867E}" type="pres">
      <dgm:prSet presAssocID="{19B1D581-EBAE-45EB-B680-C89F5227F70F}" presName="sibTrans" presStyleCnt="0"/>
      <dgm:spPr/>
    </dgm:pt>
    <dgm:pt modelId="{64D8A456-549E-4F84-8C50-DF26734535F4}" type="pres">
      <dgm:prSet presAssocID="{C62A6413-6B2D-4805-88C9-A17B18EFFB1C}" presName="compNode" presStyleCnt="0"/>
      <dgm:spPr/>
    </dgm:pt>
    <dgm:pt modelId="{8F7466FE-4528-4437-BDC7-29B7C3082F4F}" type="pres">
      <dgm:prSet presAssocID="{C62A6413-6B2D-4805-88C9-A17B18EFFB1C}" presName="iconBgRect" presStyleLbl="bgShp" presStyleIdx="4" presStyleCnt="5"/>
      <dgm:spPr/>
    </dgm:pt>
    <dgm:pt modelId="{31351D21-9DBF-4677-B009-A885A265BAF0}" type="pres">
      <dgm:prSet presAssocID="{C62A6413-6B2D-4805-88C9-A17B18EFFB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E704DD92-1197-4EBA-ADAE-968FD48061AA}" type="pres">
      <dgm:prSet presAssocID="{C62A6413-6B2D-4805-88C9-A17B18EFFB1C}" presName="spaceRect" presStyleCnt="0"/>
      <dgm:spPr/>
    </dgm:pt>
    <dgm:pt modelId="{710AD483-9653-4461-89CA-774ABEDBAED2}" type="pres">
      <dgm:prSet presAssocID="{C62A6413-6B2D-4805-88C9-A17B18EFFB1C}" presName="textRect" presStyleLbl="revTx" presStyleIdx="4" presStyleCnt="5">
        <dgm:presLayoutVars>
          <dgm:chMax val="1"/>
          <dgm:chPref val="1"/>
        </dgm:presLayoutVars>
      </dgm:prSet>
      <dgm:spPr/>
    </dgm:pt>
  </dgm:ptLst>
  <dgm:cxnLst>
    <dgm:cxn modelId="{354C9307-DD8B-4285-B11F-0AEE50FA249C}" srcId="{B35EFEFA-72FD-4D70-B62D-BE83A7EB348D}" destId="{CC4D8FEC-4960-49CA-B986-A3E4E4690762}" srcOrd="3" destOrd="0" parTransId="{5B3F81D5-991D-4027-AB1E-96C84FAE04F2}" sibTransId="{19B1D581-EBAE-45EB-B680-C89F5227F70F}"/>
    <dgm:cxn modelId="{9755962C-CE60-7D4E-A392-D3BEC755A32E}" type="presOf" srcId="{A9250775-201C-4549-9E59-0AC6FBD98E3D}" destId="{4B63664D-7093-4511-9EF6-CC3578806781}" srcOrd="0" destOrd="0" presId="urn:microsoft.com/office/officeart/2018/5/layout/IconCircleLabelList"/>
    <dgm:cxn modelId="{32D9C92E-3C71-4710-B2E6-AA7BA804882E}" srcId="{B35EFEFA-72FD-4D70-B62D-BE83A7EB348D}" destId="{7012EE12-9368-4BBE-9DF1-80C1C154D14B}" srcOrd="1" destOrd="0" parTransId="{D491170D-639B-48A0-803A-BDE00BFFE133}" sibTransId="{A1A52A60-91ED-463F-AD44-33D7677D1433}"/>
    <dgm:cxn modelId="{18E03F4E-1F69-2D4F-BF24-2FE2290C81DA}" type="presOf" srcId="{C62A6413-6B2D-4805-88C9-A17B18EFFB1C}" destId="{710AD483-9653-4461-89CA-774ABEDBAED2}" srcOrd="0" destOrd="0" presId="urn:microsoft.com/office/officeart/2018/5/layout/IconCircleLabelList"/>
    <dgm:cxn modelId="{2B916D62-CFE1-4591-93E3-EE8A89AFEC76}" srcId="{B35EFEFA-72FD-4D70-B62D-BE83A7EB348D}" destId="{2A7A0D0A-B9D5-4C1C-A250-E3B36E0D55B7}" srcOrd="0" destOrd="0" parTransId="{C3AA1352-0C34-4589-8109-1206F90ED45C}" sibTransId="{99E4C8AA-3FE7-4653-85CB-38FEBE03BEAC}"/>
    <dgm:cxn modelId="{36298968-CF38-497A-8BC6-DF333D395668}" type="presOf" srcId="{B35EFEFA-72FD-4D70-B62D-BE83A7EB348D}" destId="{41DDB20A-2930-4F3D-805E-348E5401FA52}" srcOrd="0" destOrd="0" presId="urn:microsoft.com/office/officeart/2018/5/layout/IconCircleLabelList"/>
    <dgm:cxn modelId="{E1FBAC6F-BF93-6044-A66D-EB4227A74DA6}" type="presOf" srcId="{CC4D8FEC-4960-49CA-B986-A3E4E4690762}" destId="{C225D119-44D1-48E7-B934-0731A5B102A5}" srcOrd="0" destOrd="0" presId="urn:microsoft.com/office/officeart/2018/5/layout/IconCircleLabelList"/>
    <dgm:cxn modelId="{5260CD73-4122-CE48-AED8-C9BCDFBF986C}" type="presOf" srcId="{7012EE12-9368-4BBE-9DF1-80C1C154D14B}" destId="{BDAEBFFD-A66B-4F27-AAD2-27232AAA125C}" srcOrd="0" destOrd="0" presId="urn:microsoft.com/office/officeart/2018/5/layout/IconCircleLabelList"/>
    <dgm:cxn modelId="{E07B3B9A-ACD3-364B-A209-4FD48E339CC1}" type="presOf" srcId="{2A7A0D0A-B9D5-4C1C-A250-E3B36E0D55B7}" destId="{EB976597-758D-4BAE-9C8D-8F8D14663BB3}" srcOrd="0" destOrd="0" presId="urn:microsoft.com/office/officeart/2018/5/layout/IconCircleLabelList"/>
    <dgm:cxn modelId="{FAD53CAE-52D9-42DC-AAE4-86E921B7075B}" srcId="{B35EFEFA-72FD-4D70-B62D-BE83A7EB348D}" destId="{C62A6413-6B2D-4805-88C9-A17B18EFFB1C}" srcOrd="4" destOrd="0" parTransId="{0049EBA5-F2DE-4C7D-86DE-06BA7FC51EE7}" sibTransId="{4A1194B4-92CE-4F99-AD6F-EBCF5007C269}"/>
    <dgm:cxn modelId="{971733B8-A9D2-40E9-9F93-AF2FC3884BAB}" srcId="{B35EFEFA-72FD-4D70-B62D-BE83A7EB348D}" destId="{A9250775-201C-4549-9E59-0AC6FBD98E3D}" srcOrd="2" destOrd="0" parTransId="{92D09DAC-BD5F-4E32-945B-3D96CDF98A8E}" sibTransId="{CAB343AC-294D-4D8D-8565-05E2900C5091}"/>
    <dgm:cxn modelId="{3F0B0C70-D509-664E-ABD0-093E0E70A6C7}" type="presParOf" srcId="{41DDB20A-2930-4F3D-805E-348E5401FA52}" destId="{C9A63B83-8245-4720-83AE-ED6BAF6F99AD}" srcOrd="0" destOrd="0" presId="urn:microsoft.com/office/officeart/2018/5/layout/IconCircleLabelList"/>
    <dgm:cxn modelId="{570A77DB-9080-484E-9120-50A2BBCDEAE3}" type="presParOf" srcId="{C9A63B83-8245-4720-83AE-ED6BAF6F99AD}" destId="{6126140E-7DDC-47D1-9D8C-657C9A4FC634}" srcOrd="0" destOrd="0" presId="urn:microsoft.com/office/officeart/2018/5/layout/IconCircleLabelList"/>
    <dgm:cxn modelId="{56018621-6A8C-A844-A968-B1E8DA0EDEC8}" type="presParOf" srcId="{C9A63B83-8245-4720-83AE-ED6BAF6F99AD}" destId="{B7D3D410-4EDD-4ECD-9C60-8583F1AB7595}" srcOrd="1" destOrd="0" presId="urn:microsoft.com/office/officeart/2018/5/layout/IconCircleLabelList"/>
    <dgm:cxn modelId="{EC68979B-85F8-E549-BA53-63835ED4DD9B}" type="presParOf" srcId="{C9A63B83-8245-4720-83AE-ED6BAF6F99AD}" destId="{51A4E53F-059F-4F80-8C8E-428983AE6388}" srcOrd="2" destOrd="0" presId="urn:microsoft.com/office/officeart/2018/5/layout/IconCircleLabelList"/>
    <dgm:cxn modelId="{E2FF3619-B6E1-E542-A99B-5B209AE637C0}" type="presParOf" srcId="{C9A63B83-8245-4720-83AE-ED6BAF6F99AD}" destId="{EB976597-758D-4BAE-9C8D-8F8D14663BB3}" srcOrd="3" destOrd="0" presId="urn:microsoft.com/office/officeart/2018/5/layout/IconCircleLabelList"/>
    <dgm:cxn modelId="{80AF676A-E861-D044-92D6-B5B607371A09}" type="presParOf" srcId="{41DDB20A-2930-4F3D-805E-348E5401FA52}" destId="{F10F23DD-D933-4980-A936-CC4C982A90C3}" srcOrd="1" destOrd="0" presId="urn:microsoft.com/office/officeart/2018/5/layout/IconCircleLabelList"/>
    <dgm:cxn modelId="{9DCEDF7C-7901-FD49-B0E6-25E1F679C167}" type="presParOf" srcId="{41DDB20A-2930-4F3D-805E-348E5401FA52}" destId="{597652AB-65A3-405E-A791-7B89CD6D186F}" srcOrd="2" destOrd="0" presId="urn:microsoft.com/office/officeart/2018/5/layout/IconCircleLabelList"/>
    <dgm:cxn modelId="{675E5CC9-E4DE-5C4B-A0D1-478B3A64BC01}" type="presParOf" srcId="{597652AB-65A3-405E-A791-7B89CD6D186F}" destId="{0FD72620-D696-46D6-8AFF-520FC1FA7A11}" srcOrd="0" destOrd="0" presId="urn:microsoft.com/office/officeart/2018/5/layout/IconCircleLabelList"/>
    <dgm:cxn modelId="{8E09DC91-48D2-194E-A7A9-2C7F62F2132F}" type="presParOf" srcId="{597652AB-65A3-405E-A791-7B89CD6D186F}" destId="{00D377D6-32C7-4FE2-96A1-68C0A77E66E4}" srcOrd="1" destOrd="0" presId="urn:microsoft.com/office/officeart/2018/5/layout/IconCircleLabelList"/>
    <dgm:cxn modelId="{220FBF9E-F11E-1A40-AF39-82044AF2A9C0}" type="presParOf" srcId="{597652AB-65A3-405E-A791-7B89CD6D186F}" destId="{523BB618-5ED5-4674-B6B0-576F2AE6C3DF}" srcOrd="2" destOrd="0" presId="urn:microsoft.com/office/officeart/2018/5/layout/IconCircleLabelList"/>
    <dgm:cxn modelId="{D9E23516-110A-E047-BDFB-A91ADD429F82}" type="presParOf" srcId="{597652AB-65A3-405E-A791-7B89CD6D186F}" destId="{BDAEBFFD-A66B-4F27-AAD2-27232AAA125C}" srcOrd="3" destOrd="0" presId="urn:microsoft.com/office/officeart/2018/5/layout/IconCircleLabelList"/>
    <dgm:cxn modelId="{998C028E-13AE-024C-A5AB-A9EE7045E365}" type="presParOf" srcId="{41DDB20A-2930-4F3D-805E-348E5401FA52}" destId="{71C74E03-2235-4D36-86F5-8E40A852552B}" srcOrd="3" destOrd="0" presId="urn:microsoft.com/office/officeart/2018/5/layout/IconCircleLabelList"/>
    <dgm:cxn modelId="{9B8783A7-777B-8D43-8DFD-AF05D28ADE84}" type="presParOf" srcId="{41DDB20A-2930-4F3D-805E-348E5401FA52}" destId="{F6250333-4A7D-46F6-8903-EB970285D365}" srcOrd="4" destOrd="0" presId="urn:microsoft.com/office/officeart/2018/5/layout/IconCircleLabelList"/>
    <dgm:cxn modelId="{548A0DCF-83BE-7341-AE09-EBE648ECDC23}" type="presParOf" srcId="{F6250333-4A7D-46F6-8903-EB970285D365}" destId="{5744F247-8A09-47F1-99DD-990061797B8A}" srcOrd="0" destOrd="0" presId="urn:microsoft.com/office/officeart/2018/5/layout/IconCircleLabelList"/>
    <dgm:cxn modelId="{837ECE2D-A02C-8D4B-95E7-D31859179048}" type="presParOf" srcId="{F6250333-4A7D-46F6-8903-EB970285D365}" destId="{0BDAEC24-AC64-4C25-8173-2221BC6EB40E}" srcOrd="1" destOrd="0" presId="urn:microsoft.com/office/officeart/2018/5/layout/IconCircleLabelList"/>
    <dgm:cxn modelId="{CD4EBD67-B0D1-C74F-AFED-4D2FB0174926}" type="presParOf" srcId="{F6250333-4A7D-46F6-8903-EB970285D365}" destId="{93A9E473-FA7F-45CD-B733-16B76B2E4B01}" srcOrd="2" destOrd="0" presId="urn:microsoft.com/office/officeart/2018/5/layout/IconCircleLabelList"/>
    <dgm:cxn modelId="{C9B97CF3-F9EB-8C4F-B629-29CBB94B56D9}" type="presParOf" srcId="{F6250333-4A7D-46F6-8903-EB970285D365}" destId="{4B63664D-7093-4511-9EF6-CC3578806781}" srcOrd="3" destOrd="0" presId="urn:microsoft.com/office/officeart/2018/5/layout/IconCircleLabelList"/>
    <dgm:cxn modelId="{775853DE-7693-D644-A396-FDE570289ECA}" type="presParOf" srcId="{41DDB20A-2930-4F3D-805E-348E5401FA52}" destId="{C6FFF603-7DAF-46BC-8A69-1AF5A8A11F48}" srcOrd="5" destOrd="0" presId="urn:microsoft.com/office/officeart/2018/5/layout/IconCircleLabelList"/>
    <dgm:cxn modelId="{0BD53F8D-2971-3A48-AC6E-D897EEFBF3A1}" type="presParOf" srcId="{41DDB20A-2930-4F3D-805E-348E5401FA52}" destId="{1908D412-488F-4E1C-AB16-E4A14BE94F13}" srcOrd="6" destOrd="0" presId="urn:microsoft.com/office/officeart/2018/5/layout/IconCircleLabelList"/>
    <dgm:cxn modelId="{EE195A24-7007-EC4A-862C-E6E2C67AA134}" type="presParOf" srcId="{1908D412-488F-4E1C-AB16-E4A14BE94F13}" destId="{F3D22AC3-5E4C-4841-9B36-4167FBA179D0}" srcOrd="0" destOrd="0" presId="urn:microsoft.com/office/officeart/2018/5/layout/IconCircleLabelList"/>
    <dgm:cxn modelId="{70A1F7F6-2770-764C-B07D-D1FAABCC0389}" type="presParOf" srcId="{1908D412-488F-4E1C-AB16-E4A14BE94F13}" destId="{C4818C94-8281-4BFB-A34A-D8FA41CEE732}" srcOrd="1" destOrd="0" presId="urn:microsoft.com/office/officeart/2018/5/layout/IconCircleLabelList"/>
    <dgm:cxn modelId="{6ED3E309-5DC8-B949-8481-4CE9D323B703}" type="presParOf" srcId="{1908D412-488F-4E1C-AB16-E4A14BE94F13}" destId="{77429F13-B9EF-439C-8518-894EB48E4F93}" srcOrd="2" destOrd="0" presId="urn:microsoft.com/office/officeart/2018/5/layout/IconCircleLabelList"/>
    <dgm:cxn modelId="{6D316551-3682-654F-AF95-FB813E839D18}" type="presParOf" srcId="{1908D412-488F-4E1C-AB16-E4A14BE94F13}" destId="{C225D119-44D1-48E7-B934-0731A5B102A5}" srcOrd="3" destOrd="0" presId="urn:microsoft.com/office/officeart/2018/5/layout/IconCircleLabelList"/>
    <dgm:cxn modelId="{190C0C96-8A73-B046-A707-5C171968D951}" type="presParOf" srcId="{41DDB20A-2930-4F3D-805E-348E5401FA52}" destId="{BA610163-CA2A-4C26-ACAA-B44935B3867E}" srcOrd="7" destOrd="0" presId="urn:microsoft.com/office/officeart/2018/5/layout/IconCircleLabelList"/>
    <dgm:cxn modelId="{BA5A2214-E63E-8C43-9896-C1552539AFE5}" type="presParOf" srcId="{41DDB20A-2930-4F3D-805E-348E5401FA52}" destId="{64D8A456-549E-4F84-8C50-DF26734535F4}" srcOrd="8" destOrd="0" presId="urn:microsoft.com/office/officeart/2018/5/layout/IconCircleLabelList"/>
    <dgm:cxn modelId="{226C6AAC-5F6A-134E-857F-B35CBCAD253A}" type="presParOf" srcId="{64D8A456-549E-4F84-8C50-DF26734535F4}" destId="{8F7466FE-4528-4437-BDC7-29B7C3082F4F}" srcOrd="0" destOrd="0" presId="urn:microsoft.com/office/officeart/2018/5/layout/IconCircleLabelList"/>
    <dgm:cxn modelId="{CD2140E2-5130-B04B-A707-DCE4B158928D}" type="presParOf" srcId="{64D8A456-549E-4F84-8C50-DF26734535F4}" destId="{31351D21-9DBF-4677-B009-A885A265BAF0}" srcOrd="1" destOrd="0" presId="urn:microsoft.com/office/officeart/2018/5/layout/IconCircleLabelList"/>
    <dgm:cxn modelId="{DFEF0439-6657-2A45-A74C-597B493E803A}" type="presParOf" srcId="{64D8A456-549E-4F84-8C50-DF26734535F4}" destId="{E704DD92-1197-4EBA-ADAE-968FD48061AA}" srcOrd="2" destOrd="0" presId="urn:microsoft.com/office/officeart/2018/5/layout/IconCircleLabelList"/>
    <dgm:cxn modelId="{97AD26D0-10C2-0142-8E8C-237BA7A6C96D}" type="presParOf" srcId="{64D8A456-549E-4F84-8C50-DF26734535F4}" destId="{710AD483-9653-4461-89CA-774ABEDBAED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6140E-7DDC-47D1-9D8C-657C9A4FC634}">
      <dsp:nvSpPr>
        <dsp:cNvPr id="0" name=""/>
        <dsp:cNvSpPr/>
      </dsp:nvSpPr>
      <dsp:spPr>
        <a:xfrm>
          <a:off x="342011" y="651686"/>
          <a:ext cx="1059398" cy="10593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3D410-4EDD-4ECD-9C60-8583F1AB7595}">
      <dsp:nvSpPr>
        <dsp:cNvPr id="0" name=""/>
        <dsp:cNvSpPr/>
      </dsp:nvSpPr>
      <dsp:spPr>
        <a:xfrm>
          <a:off x="567785" y="877460"/>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976597-758D-4BAE-9C8D-8F8D14663BB3}">
      <dsp:nvSpPr>
        <dsp:cNvPr id="0" name=""/>
        <dsp:cNvSpPr/>
      </dsp:nvSpPr>
      <dsp:spPr>
        <a:xfrm>
          <a:off x="3351"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Introduction</a:t>
          </a:r>
        </a:p>
      </dsp:txBody>
      <dsp:txXfrm>
        <a:off x="3351" y="2041061"/>
        <a:ext cx="1736718" cy="694687"/>
      </dsp:txXfrm>
    </dsp:sp>
    <dsp:sp modelId="{0FD72620-D696-46D6-8AFF-520FC1FA7A11}">
      <dsp:nvSpPr>
        <dsp:cNvPr id="0" name=""/>
        <dsp:cNvSpPr/>
      </dsp:nvSpPr>
      <dsp:spPr>
        <a:xfrm>
          <a:off x="2382656" y="651686"/>
          <a:ext cx="1059398" cy="10593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377D6-32C7-4FE2-96A1-68C0A77E66E4}">
      <dsp:nvSpPr>
        <dsp:cNvPr id="0" name=""/>
        <dsp:cNvSpPr/>
      </dsp:nvSpPr>
      <dsp:spPr>
        <a:xfrm>
          <a:off x="2608429" y="877460"/>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AEBFFD-A66B-4F27-AAD2-27232AAA125C}">
      <dsp:nvSpPr>
        <dsp:cNvPr id="0" name=""/>
        <dsp:cNvSpPr/>
      </dsp:nvSpPr>
      <dsp:spPr>
        <a:xfrm>
          <a:off x="2043996"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Data Acquisition</a:t>
          </a:r>
        </a:p>
      </dsp:txBody>
      <dsp:txXfrm>
        <a:off x="2043996" y="2041061"/>
        <a:ext cx="1736718" cy="694687"/>
      </dsp:txXfrm>
    </dsp:sp>
    <dsp:sp modelId="{5744F247-8A09-47F1-99DD-990061797B8A}">
      <dsp:nvSpPr>
        <dsp:cNvPr id="0" name=""/>
        <dsp:cNvSpPr/>
      </dsp:nvSpPr>
      <dsp:spPr>
        <a:xfrm>
          <a:off x="4423300" y="651686"/>
          <a:ext cx="1059398" cy="10593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DAEC24-AC64-4C25-8173-2221BC6EB40E}">
      <dsp:nvSpPr>
        <dsp:cNvPr id="0" name=""/>
        <dsp:cNvSpPr/>
      </dsp:nvSpPr>
      <dsp:spPr>
        <a:xfrm>
          <a:off x="4649074" y="877460"/>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63664D-7093-4511-9EF6-CC3578806781}">
      <dsp:nvSpPr>
        <dsp:cNvPr id="0" name=""/>
        <dsp:cNvSpPr/>
      </dsp:nvSpPr>
      <dsp:spPr>
        <a:xfrm>
          <a:off x="4084640"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K-Means Clustering</a:t>
          </a:r>
        </a:p>
      </dsp:txBody>
      <dsp:txXfrm>
        <a:off x="4084640" y="2041061"/>
        <a:ext cx="1736718" cy="694687"/>
      </dsp:txXfrm>
    </dsp:sp>
    <dsp:sp modelId="{F3D22AC3-5E4C-4841-9B36-4167FBA179D0}">
      <dsp:nvSpPr>
        <dsp:cNvPr id="0" name=""/>
        <dsp:cNvSpPr/>
      </dsp:nvSpPr>
      <dsp:spPr>
        <a:xfrm>
          <a:off x="6463945" y="651686"/>
          <a:ext cx="1059398" cy="10593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18C94-8281-4BFB-A34A-D8FA41CEE732}">
      <dsp:nvSpPr>
        <dsp:cNvPr id="0" name=""/>
        <dsp:cNvSpPr/>
      </dsp:nvSpPr>
      <dsp:spPr>
        <a:xfrm>
          <a:off x="6689718" y="877460"/>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25D119-44D1-48E7-B934-0731A5B102A5}">
      <dsp:nvSpPr>
        <dsp:cNvPr id="0" name=""/>
        <dsp:cNvSpPr/>
      </dsp:nvSpPr>
      <dsp:spPr>
        <a:xfrm>
          <a:off x="6125285"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RESULTS</a:t>
          </a:r>
        </a:p>
      </dsp:txBody>
      <dsp:txXfrm>
        <a:off x="6125285" y="2041061"/>
        <a:ext cx="1736718" cy="694687"/>
      </dsp:txXfrm>
    </dsp:sp>
    <dsp:sp modelId="{8F7466FE-4528-4437-BDC7-29B7C3082F4F}">
      <dsp:nvSpPr>
        <dsp:cNvPr id="0" name=""/>
        <dsp:cNvSpPr/>
      </dsp:nvSpPr>
      <dsp:spPr>
        <a:xfrm>
          <a:off x="8504589" y="651686"/>
          <a:ext cx="1059398" cy="105939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51D21-9DBF-4677-B009-A885A265BAF0}">
      <dsp:nvSpPr>
        <dsp:cNvPr id="0" name=""/>
        <dsp:cNvSpPr/>
      </dsp:nvSpPr>
      <dsp:spPr>
        <a:xfrm>
          <a:off x="8730363" y="877460"/>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10AD483-9653-4461-89CA-774ABEDBAED2}">
      <dsp:nvSpPr>
        <dsp:cNvPr id="0" name=""/>
        <dsp:cNvSpPr/>
      </dsp:nvSpPr>
      <dsp:spPr>
        <a:xfrm>
          <a:off x="8165929"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Conclusion</a:t>
          </a:r>
        </a:p>
      </dsp:txBody>
      <dsp:txXfrm>
        <a:off x="8165929" y="2041061"/>
        <a:ext cx="1736718" cy="69468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6/28/19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0372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6/28/19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200325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687640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050354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0360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418314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22970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053057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957594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85415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6/28/19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175154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6/28/19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075194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6/28/19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1212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6/28/19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946722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6/28/19</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934656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6/28/19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75495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6FA2B21-3FCD-4721-B95C-427943F61125}" type="datetime1">
              <a:rPr lang="en-US" smtClean="0"/>
              <a:t>6/28/19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130368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6FA2B21-3FCD-4721-B95C-427943F61125}" type="datetime1">
              <a:rPr lang="en-US" smtClean="0"/>
              <a:t>6/28/19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32830280"/>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e-stat.go.jp/en/dbview?sid=0000010209" TargetMode="External"/><Relationship Id="rId2" Type="http://schemas.openxmlformats.org/officeDocument/2006/relationships/hyperlink" Target="https://simplemaps.com/data/jp-citie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e-stat.go.jp/en/dbview?sid=0000010209"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92FD-17D5-3748-8131-ACCF723AF441}"/>
              </a:ext>
            </a:extLst>
          </p:cNvPr>
          <p:cNvSpPr>
            <a:spLocks noGrp="1"/>
          </p:cNvSpPr>
          <p:nvPr>
            <p:ph type="ctrTitle"/>
          </p:nvPr>
        </p:nvSpPr>
        <p:spPr>
          <a:xfrm>
            <a:off x="1751012" y="4363271"/>
            <a:ext cx="8676222" cy="1066801"/>
          </a:xfrm>
        </p:spPr>
        <p:txBody>
          <a:bodyPr>
            <a:normAutofit/>
          </a:bodyPr>
          <a:lstStyle/>
          <a:p>
            <a:pPr>
              <a:lnSpc>
                <a:spcPct val="90000"/>
              </a:lnSpc>
            </a:pPr>
            <a:r>
              <a:rPr lang="en-US" sz="2300" u="sng" dirty="0"/>
              <a:t>Applied Data Science Capstone:</a:t>
            </a:r>
            <a:br>
              <a:rPr lang="en-US" sz="2300" dirty="0"/>
            </a:br>
            <a:r>
              <a:rPr lang="en-US" sz="2300" b="1" i="1" dirty="0"/>
              <a:t>Major Japanese Cities and Access to Healthcare </a:t>
            </a:r>
            <a:br>
              <a:rPr lang="en-US" sz="2300" b="1" dirty="0"/>
            </a:br>
            <a:endParaRPr lang="en-US" sz="2300" dirty="0"/>
          </a:p>
        </p:txBody>
      </p:sp>
      <p:sp>
        <p:nvSpPr>
          <p:cNvPr id="3" name="Subtitle 2">
            <a:extLst>
              <a:ext uri="{FF2B5EF4-FFF2-40B4-BE49-F238E27FC236}">
                <a16:creationId xmlns:a16="http://schemas.microsoft.com/office/drawing/2014/main" id="{2BC5ECF7-00F5-9C43-803D-CC7BB146C564}"/>
              </a:ext>
            </a:extLst>
          </p:cNvPr>
          <p:cNvSpPr>
            <a:spLocks noGrp="1"/>
          </p:cNvSpPr>
          <p:nvPr>
            <p:ph type="subTitle" idx="1"/>
          </p:nvPr>
        </p:nvSpPr>
        <p:spPr>
          <a:xfrm>
            <a:off x="1751012" y="5516211"/>
            <a:ext cx="8676222" cy="722243"/>
          </a:xfrm>
        </p:spPr>
        <p:txBody>
          <a:bodyPr>
            <a:normAutofit/>
          </a:bodyPr>
          <a:lstStyle/>
          <a:p>
            <a:pPr>
              <a:spcAft>
                <a:spcPts val="600"/>
              </a:spcAft>
            </a:pPr>
            <a:r>
              <a:rPr lang="en-US"/>
              <a:t>Kordell Mitchell </a:t>
            </a:r>
            <a:r>
              <a:rPr lang="en-US" err="1"/>
              <a:t>Bernaldez</a:t>
            </a:r>
            <a:r>
              <a:rPr lang="en-US"/>
              <a:t> Tan</a:t>
            </a:r>
          </a:p>
        </p:txBody>
      </p:sp>
      <p:pic>
        <p:nvPicPr>
          <p:cNvPr id="4" name="Picture 3">
            <a:extLst>
              <a:ext uri="{FF2B5EF4-FFF2-40B4-BE49-F238E27FC236}">
                <a16:creationId xmlns:a16="http://schemas.microsoft.com/office/drawing/2014/main" id="{5D46FAD5-9198-4432-AA95-0C3E05A15C6D}"/>
              </a:ext>
            </a:extLst>
          </p:cNvPr>
          <p:cNvPicPr>
            <a:picLocks noChangeAspect="1"/>
          </p:cNvPicPr>
          <p:nvPr/>
        </p:nvPicPr>
        <p:blipFill rotWithShape="1">
          <a:blip r:embed="rId3"/>
          <a:srcRect t="13363" b="24318"/>
          <a:stretch/>
        </p:blipFill>
        <p:spPr>
          <a:xfrm>
            <a:off x="20" y="10"/>
            <a:ext cx="12191980" cy="4273816"/>
          </a:xfrm>
          <a:prstGeom prst="rect">
            <a:avLst/>
          </a:prstGeom>
        </p:spPr>
      </p:pic>
    </p:spTree>
    <p:extLst>
      <p:ext uri="{BB962C8B-B14F-4D97-AF65-F5344CB8AC3E}">
        <p14:creationId xmlns:p14="http://schemas.microsoft.com/office/powerpoint/2010/main" val="2839612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4707-A34C-9240-8C90-19CCBF67F3BB}"/>
              </a:ext>
            </a:extLst>
          </p:cNvPr>
          <p:cNvSpPr>
            <a:spLocks noGrp="1"/>
          </p:cNvSpPr>
          <p:nvPr>
            <p:ph type="title"/>
          </p:nvPr>
        </p:nvSpPr>
        <p:spPr/>
        <p:txBody>
          <a:bodyPr/>
          <a:lstStyle/>
          <a:p>
            <a:r>
              <a:rPr lang="en-US" u="sng" dirty="0"/>
              <a:t>References</a:t>
            </a:r>
          </a:p>
        </p:txBody>
      </p:sp>
      <p:sp>
        <p:nvSpPr>
          <p:cNvPr id="3" name="Content Placeholder 2">
            <a:extLst>
              <a:ext uri="{FF2B5EF4-FFF2-40B4-BE49-F238E27FC236}">
                <a16:creationId xmlns:a16="http://schemas.microsoft.com/office/drawing/2014/main" id="{C19DD16A-E505-F04A-8A6D-086E146B72DD}"/>
              </a:ext>
            </a:extLst>
          </p:cNvPr>
          <p:cNvSpPr>
            <a:spLocks noGrp="1"/>
          </p:cNvSpPr>
          <p:nvPr>
            <p:ph idx="1"/>
          </p:nvPr>
        </p:nvSpPr>
        <p:spPr/>
        <p:txBody>
          <a:bodyPr/>
          <a:lstStyle/>
          <a:p>
            <a:pPr marL="0" indent="0">
              <a:buNone/>
            </a:pPr>
            <a:r>
              <a:rPr lang="en-US" dirty="0">
                <a:effectLst/>
              </a:rPr>
              <a:t>[1]H. </a:t>
            </a:r>
            <a:r>
              <a:rPr lang="en-US" dirty="0" err="1">
                <a:effectLst/>
              </a:rPr>
              <a:t>Cortazzi</a:t>
            </a:r>
            <a:r>
              <a:rPr lang="en-US" dirty="0">
                <a:effectLst/>
              </a:rPr>
              <a:t>, "Japan's population problem | The Japan Times", </a:t>
            </a:r>
            <a:r>
              <a:rPr lang="en-US" i="1" dirty="0">
                <a:effectLst/>
              </a:rPr>
              <a:t>The Japan Times</a:t>
            </a:r>
            <a:r>
              <a:rPr lang="en-US" dirty="0">
                <a:effectLst/>
              </a:rPr>
              <a:t>, 2019. [Online]. Available: https://</a:t>
            </a:r>
            <a:r>
              <a:rPr lang="en-US" dirty="0" err="1">
                <a:effectLst/>
              </a:rPr>
              <a:t>www.japantimes.co.jp</a:t>
            </a:r>
            <a:r>
              <a:rPr lang="en-US" dirty="0">
                <a:effectLst/>
              </a:rPr>
              <a:t>/opinion/2015/11/19/commentary/japan-commentary/japans-population-problem/#.XRbY5i2ZNQI. [Accessed: 29- Jun- 2019].</a:t>
            </a:r>
          </a:p>
          <a:p>
            <a:pPr marL="0" indent="0">
              <a:buNone/>
            </a:pPr>
            <a:endParaRPr lang="en-US" dirty="0">
              <a:effectLst/>
            </a:endParaRPr>
          </a:p>
          <a:p>
            <a:pPr marL="0" indent="0">
              <a:buNone/>
            </a:pPr>
            <a:r>
              <a:rPr lang="en-US" dirty="0">
                <a:effectLst/>
              </a:rPr>
              <a:t>[2]"Healthcare in Japan", </a:t>
            </a:r>
            <a:r>
              <a:rPr lang="en-US" i="1" dirty="0" err="1">
                <a:effectLst/>
              </a:rPr>
              <a:t>Internationalstudentinsurance.com</a:t>
            </a:r>
            <a:r>
              <a:rPr lang="en-US" dirty="0">
                <a:effectLst/>
              </a:rPr>
              <a:t>, 2019. [Online]. Available: https://</a:t>
            </a:r>
            <a:r>
              <a:rPr lang="en-US" dirty="0" err="1">
                <a:effectLst/>
              </a:rPr>
              <a:t>www.internationalstudentinsurance.com</a:t>
            </a:r>
            <a:r>
              <a:rPr lang="en-US" dirty="0">
                <a:effectLst/>
              </a:rPr>
              <a:t>/japan-student-insurance/healthcare-in-</a:t>
            </a:r>
            <a:r>
              <a:rPr lang="en-US" dirty="0" err="1">
                <a:effectLst/>
              </a:rPr>
              <a:t>japan.php</a:t>
            </a:r>
            <a:r>
              <a:rPr lang="en-US" dirty="0">
                <a:effectLst/>
              </a:rPr>
              <a:t>. [Accessed: 29- Jun- 2019].</a:t>
            </a:r>
            <a:endParaRPr lang="en-US" dirty="0"/>
          </a:p>
        </p:txBody>
      </p:sp>
    </p:spTree>
    <p:extLst>
      <p:ext uri="{BB962C8B-B14F-4D97-AF65-F5344CB8AC3E}">
        <p14:creationId xmlns:p14="http://schemas.microsoft.com/office/powerpoint/2010/main" val="2843664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9FB62-2F9C-134E-9F8E-FD7D9635604F}"/>
              </a:ext>
            </a:extLst>
          </p:cNvPr>
          <p:cNvSpPr>
            <a:spLocks noGrp="1"/>
          </p:cNvSpPr>
          <p:nvPr>
            <p:ph type="title"/>
          </p:nvPr>
        </p:nvSpPr>
        <p:spPr>
          <a:xfrm>
            <a:off x="1141413" y="609600"/>
            <a:ext cx="9905998" cy="1468582"/>
          </a:xfrm>
        </p:spPr>
        <p:txBody>
          <a:bodyPr>
            <a:normAutofit/>
          </a:bodyPr>
          <a:lstStyle/>
          <a:p>
            <a:r>
              <a:rPr lang="en-US" u="sng" dirty="0"/>
              <a:t>Table of Contents</a:t>
            </a:r>
          </a:p>
        </p:txBody>
      </p:sp>
      <p:graphicFrame>
        <p:nvGraphicFramePr>
          <p:cNvPr id="5" name="Content Placeholder 2">
            <a:extLst>
              <a:ext uri="{FF2B5EF4-FFF2-40B4-BE49-F238E27FC236}">
                <a16:creationId xmlns:a16="http://schemas.microsoft.com/office/drawing/2014/main" id="{23D5D672-DEB1-411D-8279-1715F444B597}"/>
              </a:ext>
            </a:extLst>
          </p:cNvPr>
          <p:cNvGraphicFramePr>
            <a:graphicFrameLocks noGrp="1"/>
          </p:cNvGraphicFramePr>
          <p:nvPr>
            <p:ph idx="1"/>
            <p:extLst>
              <p:ext uri="{D42A27DB-BD31-4B8C-83A1-F6EECF244321}">
                <p14:modId xmlns:p14="http://schemas.microsoft.com/office/powerpoint/2010/main" val="305175509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2007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42407-4014-6F4D-B152-CCDD75B77202}"/>
              </a:ext>
            </a:extLst>
          </p:cNvPr>
          <p:cNvSpPr>
            <a:spLocks noGrp="1"/>
          </p:cNvSpPr>
          <p:nvPr>
            <p:ph type="title"/>
          </p:nvPr>
        </p:nvSpPr>
        <p:spPr/>
        <p:txBody>
          <a:bodyPr/>
          <a:lstStyle/>
          <a:p>
            <a:r>
              <a:rPr lang="en-US" u="sng" dirty="0"/>
              <a:t>Introduction</a:t>
            </a:r>
          </a:p>
        </p:txBody>
      </p:sp>
      <p:sp>
        <p:nvSpPr>
          <p:cNvPr id="3" name="Content Placeholder 2">
            <a:extLst>
              <a:ext uri="{FF2B5EF4-FFF2-40B4-BE49-F238E27FC236}">
                <a16:creationId xmlns:a16="http://schemas.microsoft.com/office/drawing/2014/main" id="{1E20B11C-E261-754B-9D90-AF7E46ED4B70}"/>
              </a:ext>
            </a:extLst>
          </p:cNvPr>
          <p:cNvSpPr>
            <a:spLocks noGrp="1"/>
          </p:cNvSpPr>
          <p:nvPr>
            <p:ph idx="1"/>
          </p:nvPr>
        </p:nvSpPr>
        <p:spPr/>
        <p:txBody>
          <a:bodyPr/>
          <a:lstStyle/>
          <a:p>
            <a:r>
              <a:rPr lang="en-US" dirty="0"/>
              <a:t>Japan is currently seeing an expanding population as life expectancy rates increase [1]</a:t>
            </a:r>
          </a:p>
          <a:p>
            <a:r>
              <a:rPr lang="en-US" dirty="0"/>
              <a:t>As all citizens are required to have the state health insurance, the government of japan should analyze the distribution of healthcare facilities to organize these respective distributions; optimization of the amount and location of certain types of healthcare facilities would be a more efficient mode of investment in citizen healthcare [2]</a:t>
            </a:r>
          </a:p>
          <a:p>
            <a:endParaRPr lang="en-US" dirty="0"/>
          </a:p>
        </p:txBody>
      </p:sp>
    </p:spTree>
    <p:extLst>
      <p:ext uri="{BB962C8B-B14F-4D97-AF65-F5344CB8AC3E}">
        <p14:creationId xmlns:p14="http://schemas.microsoft.com/office/powerpoint/2010/main" val="41154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04BB-A94D-2140-813C-8D2D685B2B8A}"/>
              </a:ext>
            </a:extLst>
          </p:cNvPr>
          <p:cNvSpPr>
            <a:spLocks noGrp="1"/>
          </p:cNvSpPr>
          <p:nvPr>
            <p:ph type="title"/>
          </p:nvPr>
        </p:nvSpPr>
        <p:spPr/>
        <p:txBody>
          <a:bodyPr/>
          <a:lstStyle/>
          <a:p>
            <a:r>
              <a:rPr lang="en-US" u="sng" dirty="0"/>
              <a:t>Data Acquisition</a:t>
            </a:r>
          </a:p>
        </p:txBody>
      </p:sp>
      <p:sp>
        <p:nvSpPr>
          <p:cNvPr id="3" name="Content Placeholder 2">
            <a:extLst>
              <a:ext uri="{FF2B5EF4-FFF2-40B4-BE49-F238E27FC236}">
                <a16:creationId xmlns:a16="http://schemas.microsoft.com/office/drawing/2014/main" id="{65CC599D-D79E-994B-AEBC-8CF2938E0BFD}"/>
              </a:ext>
            </a:extLst>
          </p:cNvPr>
          <p:cNvSpPr>
            <a:spLocks noGrp="1"/>
          </p:cNvSpPr>
          <p:nvPr>
            <p:ph sz="half" idx="1"/>
          </p:nvPr>
        </p:nvSpPr>
        <p:spPr>
          <a:xfrm>
            <a:off x="1141412" y="2224081"/>
            <a:ext cx="4876800" cy="3124201"/>
          </a:xfrm>
        </p:spPr>
        <p:txBody>
          <a:bodyPr/>
          <a:lstStyle/>
          <a:p>
            <a:r>
              <a:rPr lang="en-US" dirty="0"/>
              <a:t>We acquire the geographical locations of the prefectures of japan from </a:t>
            </a:r>
            <a:r>
              <a:rPr lang="en-US" dirty="0" err="1">
                <a:hlinkClick r:id="rId2"/>
              </a:rPr>
              <a:t>simplemaps</a:t>
            </a:r>
            <a:endParaRPr lang="en-US" dirty="0"/>
          </a:p>
          <a:p>
            <a:r>
              <a:rPr lang="en-US" dirty="0"/>
              <a:t>Data includes the population of each city and the administration governing each city</a:t>
            </a:r>
          </a:p>
        </p:txBody>
      </p:sp>
      <p:sp>
        <p:nvSpPr>
          <p:cNvPr id="4" name="Content Placeholder 3">
            <a:extLst>
              <a:ext uri="{FF2B5EF4-FFF2-40B4-BE49-F238E27FC236}">
                <a16:creationId xmlns:a16="http://schemas.microsoft.com/office/drawing/2014/main" id="{FF9CD507-76C2-1F40-BBC0-EC3DA61522E5}"/>
              </a:ext>
            </a:extLst>
          </p:cNvPr>
          <p:cNvSpPr>
            <a:spLocks noGrp="1"/>
          </p:cNvSpPr>
          <p:nvPr>
            <p:ph sz="half" idx="2"/>
          </p:nvPr>
        </p:nvSpPr>
        <p:spPr>
          <a:xfrm>
            <a:off x="6170612" y="2224082"/>
            <a:ext cx="4876800" cy="3124200"/>
          </a:xfrm>
        </p:spPr>
        <p:txBody>
          <a:bodyPr/>
          <a:lstStyle/>
          <a:p>
            <a:r>
              <a:rPr lang="en-US" dirty="0"/>
              <a:t>IN THE SECOND PHASE OF THIS PROJECT, WE WILL SEE AN OBSERVATION OF INPATIENT AND OUTPATIENT VALUES THAT WILL HELP DESCRIBE THE RATE AT WHICH THE HEALTH CARE FACILITIES CAN PROCESS PATIENTS WITHIN EACH CITY</a:t>
            </a:r>
          </a:p>
          <a:p>
            <a:r>
              <a:rPr lang="en-US" dirty="0"/>
              <a:t>DATA IS ACQUIRED FROM </a:t>
            </a:r>
            <a:r>
              <a:rPr lang="en-US" dirty="0">
                <a:hlinkClick r:id="rId3"/>
              </a:rPr>
              <a:t>E-STAT</a:t>
            </a:r>
            <a:endParaRPr lang="en-US" dirty="0"/>
          </a:p>
        </p:txBody>
      </p:sp>
    </p:spTree>
    <p:extLst>
      <p:ext uri="{BB962C8B-B14F-4D97-AF65-F5344CB8AC3E}">
        <p14:creationId xmlns:p14="http://schemas.microsoft.com/office/powerpoint/2010/main" val="2251501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DB762-8912-7F44-944A-FD1642414877}"/>
              </a:ext>
            </a:extLst>
          </p:cNvPr>
          <p:cNvSpPr>
            <a:spLocks noGrp="1"/>
          </p:cNvSpPr>
          <p:nvPr>
            <p:ph type="title"/>
          </p:nvPr>
        </p:nvSpPr>
        <p:spPr/>
        <p:txBody>
          <a:bodyPr/>
          <a:lstStyle/>
          <a:p>
            <a:r>
              <a:rPr lang="en-US" u="sng" dirty="0"/>
              <a:t>K-MEANS CLUSTERING</a:t>
            </a:r>
          </a:p>
        </p:txBody>
      </p:sp>
      <p:sp>
        <p:nvSpPr>
          <p:cNvPr id="3" name="Text Placeholder 2">
            <a:extLst>
              <a:ext uri="{FF2B5EF4-FFF2-40B4-BE49-F238E27FC236}">
                <a16:creationId xmlns:a16="http://schemas.microsoft.com/office/drawing/2014/main" id="{A15C6BCC-068C-BE4F-BAA3-16F1E6BDB942}"/>
              </a:ext>
            </a:extLst>
          </p:cNvPr>
          <p:cNvSpPr>
            <a:spLocks noGrp="1"/>
          </p:cNvSpPr>
          <p:nvPr>
            <p:ph type="body" idx="1"/>
          </p:nvPr>
        </p:nvSpPr>
        <p:spPr>
          <a:xfrm>
            <a:off x="1159937" y="2090738"/>
            <a:ext cx="4588931" cy="576262"/>
          </a:xfrm>
        </p:spPr>
        <p:txBody>
          <a:bodyPr/>
          <a:lstStyle/>
          <a:p>
            <a:r>
              <a:rPr lang="en-US" dirty="0"/>
              <a:t>MAP OF JAPAN</a:t>
            </a:r>
          </a:p>
        </p:txBody>
      </p:sp>
      <p:pic>
        <p:nvPicPr>
          <p:cNvPr id="8" name="Content Placeholder 7">
            <a:extLst>
              <a:ext uri="{FF2B5EF4-FFF2-40B4-BE49-F238E27FC236}">
                <a16:creationId xmlns:a16="http://schemas.microsoft.com/office/drawing/2014/main" id="{64B33485-21DA-CF4E-9444-E2754FC90D12}"/>
              </a:ext>
            </a:extLst>
          </p:cNvPr>
          <p:cNvPicPr>
            <a:picLocks noGrp="1" noChangeAspect="1"/>
          </p:cNvPicPr>
          <p:nvPr>
            <p:ph sz="half" idx="2"/>
          </p:nvPr>
        </p:nvPicPr>
        <p:blipFill>
          <a:blip r:embed="rId2"/>
          <a:stretch>
            <a:fillRect/>
          </a:stretch>
        </p:blipFill>
        <p:spPr>
          <a:xfrm>
            <a:off x="316803" y="2869406"/>
            <a:ext cx="5585073" cy="3378994"/>
          </a:xfrm>
        </p:spPr>
      </p:pic>
      <p:sp>
        <p:nvSpPr>
          <p:cNvPr id="5" name="Text Placeholder 4">
            <a:extLst>
              <a:ext uri="{FF2B5EF4-FFF2-40B4-BE49-F238E27FC236}">
                <a16:creationId xmlns:a16="http://schemas.microsoft.com/office/drawing/2014/main" id="{64C4E12E-DDD4-8043-AF28-2AA3DBB5467C}"/>
              </a:ext>
            </a:extLst>
          </p:cNvPr>
          <p:cNvSpPr>
            <a:spLocks noGrp="1"/>
          </p:cNvSpPr>
          <p:nvPr>
            <p:ph type="body" sz="quarter" idx="3"/>
          </p:nvPr>
        </p:nvSpPr>
        <p:spPr>
          <a:xfrm>
            <a:off x="6427783" y="2090738"/>
            <a:ext cx="4604280" cy="576262"/>
          </a:xfrm>
        </p:spPr>
        <p:txBody>
          <a:bodyPr/>
          <a:lstStyle/>
          <a:p>
            <a:r>
              <a:rPr lang="en-US" dirty="0"/>
              <a:t>MAP OF JAPAN WITH CLUSTERS</a:t>
            </a:r>
          </a:p>
        </p:txBody>
      </p:sp>
      <p:pic>
        <p:nvPicPr>
          <p:cNvPr id="10" name="Content Placeholder 9">
            <a:extLst>
              <a:ext uri="{FF2B5EF4-FFF2-40B4-BE49-F238E27FC236}">
                <a16:creationId xmlns:a16="http://schemas.microsoft.com/office/drawing/2014/main" id="{A473BDDD-FA89-EA4A-AAE6-E65FF8F3D91A}"/>
              </a:ext>
            </a:extLst>
          </p:cNvPr>
          <p:cNvPicPr>
            <a:picLocks noGrp="1" noChangeAspect="1"/>
          </p:cNvPicPr>
          <p:nvPr>
            <p:ph sz="quarter" idx="4"/>
          </p:nvPr>
        </p:nvPicPr>
        <p:blipFill>
          <a:blip r:embed="rId3"/>
          <a:stretch>
            <a:fillRect/>
          </a:stretch>
        </p:blipFill>
        <p:spPr>
          <a:xfrm>
            <a:off x="6227753" y="2869406"/>
            <a:ext cx="5608225" cy="3378994"/>
          </a:xfrm>
        </p:spPr>
      </p:pic>
    </p:spTree>
    <p:extLst>
      <p:ext uri="{BB962C8B-B14F-4D97-AF65-F5344CB8AC3E}">
        <p14:creationId xmlns:p14="http://schemas.microsoft.com/office/powerpoint/2010/main" val="58574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6C25-C828-6149-8589-A5BA03C0097B}"/>
              </a:ext>
            </a:extLst>
          </p:cNvPr>
          <p:cNvSpPr>
            <a:spLocks noGrp="1"/>
          </p:cNvSpPr>
          <p:nvPr>
            <p:ph type="title"/>
          </p:nvPr>
        </p:nvSpPr>
        <p:spPr>
          <a:xfrm>
            <a:off x="385762" y="728663"/>
            <a:ext cx="5710237" cy="2243137"/>
          </a:xfrm>
        </p:spPr>
        <p:txBody>
          <a:bodyPr>
            <a:normAutofit/>
          </a:bodyPr>
          <a:lstStyle/>
          <a:p>
            <a:r>
              <a:rPr lang="en-US" sz="4000" u="sng" dirty="0"/>
              <a:t>K-MEANS CLUSTERING</a:t>
            </a:r>
            <a:br>
              <a:rPr lang="en-US" sz="4000" u="sng" dirty="0"/>
            </a:br>
            <a:r>
              <a:rPr lang="en-US" sz="4000" u="sng" dirty="0"/>
              <a:t>(CON’T)</a:t>
            </a:r>
          </a:p>
        </p:txBody>
      </p:sp>
      <p:pic>
        <p:nvPicPr>
          <p:cNvPr id="10" name="Content Placeholder 9">
            <a:extLst>
              <a:ext uri="{FF2B5EF4-FFF2-40B4-BE49-F238E27FC236}">
                <a16:creationId xmlns:a16="http://schemas.microsoft.com/office/drawing/2014/main" id="{55B6542D-320A-FB4D-9B24-255BED51D5CB}"/>
              </a:ext>
            </a:extLst>
          </p:cNvPr>
          <p:cNvPicPr>
            <a:picLocks noGrp="1" noChangeAspect="1"/>
          </p:cNvPicPr>
          <p:nvPr>
            <p:ph idx="1"/>
          </p:nvPr>
        </p:nvPicPr>
        <p:blipFill>
          <a:blip r:embed="rId2"/>
          <a:stretch>
            <a:fillRect/>
          </a:stretch>
        </p:blipFill>
        <p:spPr>
          <a:xfrm>
            <a:off x="6335713" y="742950"/>
            <a:ext cx="5308600" cy="3352800"/>
          </a:xfrm>
        </p:spPr>
      </p:pic>
      <p:sp>
        <p:nvSpPr>
          <p:cNvPr id="4" name="Text Placeholder 3">
            <a:extLst>
              <a:ext uri="{FF2B5EF4-FFF2-40B4-BE49-F238E27FC236}">
                <a16:creationId xmlns:a16="http://schemas.microsoft.com/office/drawing/2014/main" id="{849A74B9-06FD-DC40-9B89-082320D2CC9B}"/>
              </a:ext>
            </a:extLst>
          </p:cNvPr>
          <p:cNvSpPr>
            <a:spLocks noGrp="1"/>
          </p:cNvSpPr>
          <p:nvPr>
            <p:ph type="body" sz="half" idx="2"/>
          </p:nvPr>
        </p:nvSpPr>
        <p:spPr>
          <a:xfrm>
            <a:off x="547687" y="4095750"/>
            <a:ext cx="11044238" cy="3100387"/>
          </a:xfrm>
        </p:spPr>
        <p:txBody>
          <a:bodyPr>
            <a:normAutofit/>
          </a:bodyPr>
          <a:lstStyle/>
          <a:p>
            <a:r>
              <a:rPr lang="en-US" sz="2400" dirty="0"/>
              <a:t>THE CLUSTER GROUPS ARE ORGANIZED BY THE RELATIVE DISTRIBUTION OF THE THREE CATEGORIES OF MEDICAL FACILITIES DESCRIBED BY THE FOURSQUARE API REQUEST</a:t>
            </a:r>
          </a:p>
        </p:txBody>
      </p:sp>
    </p:spTree>
    <p:extLst>
      <p:ext uri="{BB962C8B-B14F-4D97-AF65-F5344CB8AC3E}">
        <p14:creationId xmlns:p14="http://schemas.microsoft.com/office/powerpoint/2010/main" val="198645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C13-5E3B-8246-9B2E-C8E8EFA1F8AB}"/>
              </a:ext>
            </a:extLst>
          </p:cNvPr>
          <p:cNvSpPr>
            <a:spLocks noGrp="1"/>
          </p:cNvSpPr>
          <p:nvPr>
            <p:ph type="title"/>
          </p:nvPr>
        </p:nvSpPr>
        <p:spPr>
          <a:xfrm>
            <a:off x="1143001" y="114300"/>
            <a:ext cx="9905998" cy="1905000"/>
          </a:xfrm>
        </p:spPr>
        <p:txBody>
          <a:bodyPr/>
          <a:lstStyle/>
          <a:p>
            <a:r>
              <a:rPr lang="en-US" u="sng" dirty="0"/>
              <a:t>MAP OF CLUSTERS</a:t>
            </a:r>
          </a:p>
        </p:txBody>
      </p:sp>
      <p:pic>
        <p:nvPicPr>
          <p:cNvPr id="5" name="Content Placeholder 4">
            <a:extLst>
              <a:ext uri="{FF2B5EF4-FFF2-40B4-BE49-F238E27FC236}">
                <a16:creationId xmlns:a16="http://schemas.microsoft.com/office/drawing/2014/main" id="{40BCAA4B-96D8-8548-A142-950150E40ED7}"/>
              </a:ext>
            </a:extLst>
          </p:cNvPr>
          <p:cNvPicPr>
            <a:picLocks noGrp="1" noChangeAspect="1"/>
          </p:cNvPicPr>
          <p:nvPr>
            <p:ph idx="1"/>
          </p:nvPr>
        </p:nvPicPr>
        <p:blipFill>
          <a:blip r:embed="rId2"/>
          <a:stretch>
            <a:fillRect/>
          </a:stretch>
        </p:blipFill>
        <p:spPr>
          <a:xfrm>
            <a:off x="371477" y="1901928"/>
            <a:ext cx="6825476" cy="4112395"/>
          </a:xfrm>
        </p:spPr>
      </p:pic>
      <p:pic>
        <p:nvPicPr>
          <p:cNvPr id="6" name="Content Placeholder 9">
            <a:extLst>
              <a:ext uri="{FF2B5EF4-FFF2-40B4-BE49-F238E27FC236}">
                <a16:creationId xmlns:a16="http://schemas.microsoft.com/office/drawing/2014/main" id="{7264AD0D-42AA-C648-9882-D1B17882A9A7}"/>
              </a:ext>
            </a:extLst>
          </p:cNvPr>
          <p:cNvPicPr>
            <a:picLocks noChangeAspect="1"/>
          </p:cNvPicPr>
          <p:nvPr/>
        </p:nvPicPr>
        <p:blipFill>
          <a:blip r:embed="rId3"/>
          <a:stretch>
            <a:fillRect/>
          </a:stretch>
        </p:blipFill>
        <p:spPr>
          <a:xfrm>
            <a:off x="7371554" y="414337"/>
            <a:ext cx="4448969" cy="2809875"/>
          </a:xfrm>
          <a:prstGeom prst="rect">
            <a:avLst/>
          </a:prstGeom>
        </p:spPr>
      </p:pic>
      <p:sp>
        <p:nvSpPr>
          <p:cNvPr id="7" name="TextBox 6">
            <a:extLst>
              <a:ext uri="{FF2B5EF4-FFF2-40B4-BE49-F238E27FC236}">
                <a16:creationId xmlns:a16="http://schemas.microsoft.com/office/drawing/2014/main" id="{4D66873F-21BB-B040-9FCA-37F2B61D8905}"/>
              </a:ext>
            </a:extLst>
          </p:cNvPr>
          <p:cNvSpPr txBox="1"/>
          <p:nvPr/>
        </p:nvSpPr>
        <p:spPr>
          <a:xfrm>
            <a:off x="7371553" y="3429000"/>
            <a:ext cx="4448969" cy="2585323"/>
          </a:xfrm>
          <a:prstGeom prst="rect">
            <a:avLst/>
          </a:prstGeom>
          <a:noFill/>
        </p:spPr>
        <p:txBody>
          <a:bodyPr wrap="square" rtlCol="0">
            <a:spAutoFit/>
          </a:bodyPr>
          <a:lstStyle/>
          <a:p>
            <a:r>
              <a:rPr lang="en-US" dirty="0"/>
              <a:t>BASED OFF THE UNIFORM DISTRIBUTION TABLE ABOVE, WE OBSERVE THE CITIES THAT HAVE THE SAME DISTRIBUTION OF EACH TYPE OF MEDICAL CENTER IN EACH CITY. FOR EXAMPLE, THE TWO SOUTHERN CITIES, SHINKAWASAKI AND YOKOHAMA HAVE THE SAME DISTRIBUTION AND ARE THEREFORE CLUSTERED TOGETHER (RED).</a:t>
            </a:r>
          </a:p>
        </p:txBody>
      </p:sp>
    </p:spTree>
    <p:extLst>
      <p:ext uri="{BB962C8B-B14F-4D97-AF65-F5344CB8AC3E}">
        <p14:creationId xmlns:p14="http://schemas.microsoft.com/office/powerpoint/2010/main" val="206107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4E9AD-C5F9-1D45-9241-08ECFCCFE18C}"/>
              </a:ext>
            </a:extLst>
          </p:cNvPr>
          <p:cNvSpPr>
            <a:spLocks noGrp="1"/>
          </p:cNvSpPr>
          <p:nvPr>
            <p:ph type="title"/>
          </p:nvPr>
        </p:nvSpPr>
        <p:spPr/>
        <p:txBody>
          <a:bodyPr/>
          <a:lstStyle/>
          <a:p>
            <a:r>
              <a:rPr lang="en-US" u="sng" dirty="0"/>
              <a:t>RESULTS</a:t>
            </a:r>
          </a:p>
        </p:txBody>
      </p:sp>
      <p:sp>
        <p:nvSpPr>
          <p:cNvPr id="3" name="Content Placeholder 2">
            <a:extLst>
              <a:ext uri="{FF2B5EF4-FFF2-40B4-BE49-F238E27FC236}">
                <a16:creationId xmlns:a16="http://schemas.microsoft.com/office/drawing/2014/main" id="{C30C2BD5-C85E-7D47-BDBC-0D28ACB3591C}"/>
              </a:ext>
            </a:extLst>
          </p:cNvPr>
          <p:cNvSpPr>
            <a:spLocks noGrp="1"/>
          </p:cNvSpPr>
          <p:nvPr>
            <p:ph idx="1"/>
          </p:nvPr>
        </p:nvSpPr>
        <p:spPr/>
        <p:txBody>
          <a:bodyPr/>
          <a:lstStyle/>
          <a:p>
            <a:r>
              <a:rPr lang="en-US" dirty="0">
                <a:effectLst/>
              </a:rPr>
              <a:t>Based on the cluster analysis, we can observe the types of medical facilities that are most abundant in the varying cities surrounding Tokyo</a:t>
            </a:r>
          </a:p>
          <a:p>
            <a:r>
              <a:rPr lang="en-US" dirty="0">
                <a:effectLst/>
              </a:rPr>
              <a:t>factors that contribute to the definition of these cluster groups include the first, second, and third degree of similar facility types distributed around these particular regions, the respective distribution frequencies of each type of facility, and the distance to each other</a:t>
            </a:r>
          </a:p>
          <a:p>
            <a:endParaRPr lang="en-US" dirty="0"/>
          </a:p>
        </p:txBody>
      </p:sp>
    </p:spTree>
    <p:extLst>
      <p:ext uri="{BB962C8B-B14F-4D97-AF65-F5344CB8AC3E}">
        <p14:creationId xmlns:p14="http://schemas.microsoft.com/office/powerpoint/2010/main" val="414856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BE875-B52B-EA4B-B3E3-B2E033AB5129}"/>
              </a:ext>
            </a:extLst>
          </p:cNvPr>
          <p:cNvSpPr>
            <a:spLocks noGrp="1"/>
          </p:cNvSpPr>
          <p:nvPr>
            <p:ph type="title"/>
          </p:nvPr>
        </p:nvSpPr>
        <p:spPr/>
        <p:txBody>
          <a:bodyPr/>
          <a:lstStyle/>
          <a:p>
            <a:r>
              <a:rPr lang="en-US" u="sng" dirty="0"/>
              <a:t>CONCLUSION</a:t>
            </a:r>
          </a:p>
        </p:txBody>
      </p:sp>
      <p:sp>
        <p:nvSpPr>
          <p:cNvPr id="3" name="Content Placeholder 2">
            <a:extLst>
              <a:ext uri="{FF2B5EF4-FFF2-40B4-BE49-F238E27FC236}">
                <a16:creationId xmlns:a16="http://schemas.microsoft.com/office/drawing/2014/main" id="{EA1C5409-831E-E347-9667-FC3A528BA47B}"/>
              </a:ext>
            </a:extLst>
          </p:cNvPr>
          <p:cNvSpPr>
            <a:spLocks noGrp="1"/>
          </p:cNvSpPr>
          <p:nvPr>
            <p:ph idx="1"/>
          </p:nvPr>
        </p:nvSpPr>
        <p:spPr/>
        <p:txBody>
          <a:bodyPr/>
          <a:lstStyle/>
          <a:p>
            <a:r>
              <a:rPr lang="en-US" dirty="0"/>
              <a:t>FURTHER EXPLORATION OF THE HEALTH DATA ACQUIRED FROM </a:t>
            </a:r>
            <a:r>
              <a:rPr lang="en-US" dirty="0">
                <a:hlinkClick r:id="rId2"/>
              </a:rPr>
              <a:t>E-STAT</a:t>
            </a:r>
            <a:r>
              <a:rPr lang="en-US" dirty="0"/>
              <a:t> WILL BE USED TO MEASURE THE EFFICIENCY OF THE DISTRIBUTIONS OF EACH TYPE OF FACILITY ACROSS EACH PREFECTURE</a:t>
            </a:r>
          </a:p>
          <a:p>
            <a:r>
              <a:rPr lang="en-US" dirty="0"/>
              <a:t>DEFINITION OF EACH TYPE OF FACILITY WOULD BE DISCUSSED </a:t>
            </a:r>
          </a:p>
        </p:txBody>
      </p:sp>
    </p:spTree>
    <p:extLst>
      <p:ext uri="{BB962C8B-B14F-4D97-AF65-F5344CB8AC3E}">
        <p14:creationId xmlns:p14="http://schemas.microsoft.com/office/powerpoint/2010/main" val="12867491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30</TotalTime>
  <Words>369</Words>
  <Application>Microsoft Macintosh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Mesh</vt:lpstr>
      <vt:lpstr>Applied Data Science Capstone: Major Japanese Cities and Access to Healthcare  </vt:lpstr>
      <vt:lpstr>Table of Contents</vt:lpstr>
      <vt:lpstr>Introduction</vt:lpstr>
      <vt:lpstr>Data Acquisition</vt:lpstr>
      <vt:lpstr>K-MEANS CLUSTERING</vt:lpstr>
      <vt:lpstr>K-MEANS CLUSTERING (CON’T)</vt:lpstr>
      <vt:lpstr>MAP OF CLUSTERS</vt:lpstr>
      <vt:lpstr>RESULTS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Major Japanese Cities and Access to Healthcare  </dc:title>
  <dc:creator>Kordell Tan</dc:creator>
  <cp:lastModifiedBy>Kordell Tan</cp:lastModifiedBy>
  <cp:revision>8</cp:revision>
  <dcterms:created xsi:type="dcterms:W3CDTF">2019-06-29T03:29:00Z</dcterms:created>
  <dcterms:modified xsi:type="dcterms:W3CDTF">2019-06-29T04:06:43Z</dcterms:modified>
</cp:coreProperties>
</file>